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6" r:id="rId2"/>
    <p:sldId id="269" r:id="rId3"/>
    <p:sldId id="268" r:id="rId4"/>
    <p:sldId id="270" r:id="rId5"/>
    <p:sldId id="272" r:id="rId6"/>
    <p:sldId id="273" r:id="rId7"/>
    <p:sldId id="274" r:id="rId8"/>
    <p:sldId id="286" r:id="rId9"/>
    <p:sldId id="276" r:id="rId10"/>
  </p:sldIdLst>
  <p:sldSz cx="18288000" cy="10287000"/>
  <p:notesSz cx="6858000" cy="9144000"/>
  <p:defaultTextStyle>
    <a:defPPr>
      <a:defRPr lang="en-US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274"/>
    <p:restoredTop sz="86395"/>
  </p:normalViewPr>
  <p:slideViewPr>
    <p:cSldViewPr snapToGrid="0" snapToObjects="1">
      <p:cViewPr varScale="1">
        <p:scale>
          <a:sx n="57" d="100"/>
          <a:sy n="57" d="100"/>
        </p:scale>
        <p:origin x="854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9E0CF55-2418-49FC-8F9A-27981790BB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416D52-1CAE-4BF3-B5C0-20562FE98E1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F2E22-518C-415F-B5E2-9F3B7B0EA78B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17AFFA-265F-4AEF-9A9A-12C6B6C3A9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D36994-1B68-490F-894E-F631F3967A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98D3E-5647-46D0-9CAF-0775109B72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2039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19/12/2023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61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14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D4EC6D5-1C0E-488C-847D-E6BC6FEF3CE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477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2" y="1451654"/>
            <a:ext cx="6613157" cy="157222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451653"/>
            <a:ext cx="9968337" cy="778378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4882" y="3219268"/>
            <a:ext cx="6613157" cy="601617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451655"/>
            <a:ext cx="9968337" cy="7783785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2" y="1451654"/>
            <a:ext cx="6613157" cy="1572221"/>
          </a:xfrm>
          <a:prstGeom prst="rect">
            <a:avLst/>
          </a:prstGeom>
        </p:spPr>
        <p:txBody>
          <a:bodyPr anchor="b"/>
          <a:lstStyle>
            <a:lvl1pPr>
              <a:defRPr sz="48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4882" y="3219268"/>
            <a:ext cx="6613157" cy="601617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78C5519-B7E1-4CE8-98B6-98C6C5A57B50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F20498E-62FC-44C7-A5AE-A35AE88D0EC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477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accent5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C403FE-61E7-4335-AC11-5FAD3B7A0AB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900946"/>
            <a:ext cx="18288000" cy="72582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40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2346960"/>
            <a:ext cx="17198238" cy="3441258"/>
          </a:xfrm>
          <a:prstGeom prst="rect">
            <a:avLst/>
          </a:prstGeom>
        </p:spPr>
        <p:txBody>
          <a:bodyPr anchor="b"/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5926332"/>
            <a:ext cx="17198238" cy="2790948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4881" y="582460"/>
            <a:ext cx="7759221" cy="717239"/>
          </a:xfrm>
          <a:prstGeom prst="rect">
            <a:avLst/>
          </a:prstGeom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716" y="9374149"/>
            <a:ext cx="1772744" cy="75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3911" y="9336405"/>
            <a:ext cx="756084" cy="761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11956" y="9378894"/>
            <a:ext cx="2779533" cy="70053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5083779-71FF-47D9-B8A2-14F68818BA3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732674" y="9426134"/>
            <a:ext cx="3142857" cy="6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79188" cy="4980345"/>
          </a:xfrm>
          <a:prstGeom prst="rect">
            <a:avLst/>
          </a:prstGeom>
        </p:spPr>
        <p:txBody>
          <a:bodyPr anchor="b"/>
          <a:lstStyle>
            <a:lvl1pPr>
              <a:defRPr sz="9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881" y="6472479"/>
            <a:ext cx="17179188" cy="283916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988345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4881" y="3268131"/>
            <a:ext cx="8428452" cy="6073989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95878" y="3268131"/>
            <a:ext cx="8447241" cy="607398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0118" y="3268131"/>
            <a:ext cx="8418668" cy="102938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0118" y="4503999"/>
            <a:ext cx="8418668" cy="48381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95878" y="3268131"/>
            <a:ext cx="8452005" cy="1029387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95878" y="4503999"/>
            <a:ext cx="8452005" cy="483812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459488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4881" y="3759413"/>
            <a:ext cx="17198238" cy="5567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881" y="1451654"/>
            <a:ext cx="171982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9704541"/>
            <a:ext cx="18288000" cy="58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hf hdr="0" ftr="0" dt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teaching.sociology.ul.ie/DCW/confront/node45.html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24BF3-8D71-FC41-9B7C-67362AE156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881" y="4047563"/>
            <a:ext cx="17198238" cy="2454837"/>
          </a:xfrm>
        </p:spPr>
        <p:txBody>
          <a:bodyPr>
            <a:normAutofit fontScale="90000"/>
          </a:bodyPr>
          <a:lstStyle/>
          <a:p>
            <a:r>
              <a:rPr lang="en-US" sz="6600" dirty="0"/>
              <a:t>Extended examples of fixed and random effects models for panel data using Stata</a:t>
            </a:r>
            <a:br>
              <a:rPr lang="en-GB" sz="6600" dirty="0"/>
            </a:br>
            <a:endParaRPr lang="en-GB" sz="6600" b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52966-0829-4244-ABC0-F1A8CC7C3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881" y="6832601"/>
            <a:ext cx="17198238" cy="1447799"/>
          </a:xfrm>
        </p:spPr>
        <p:txBody>
          <a:bodyPr/>
          <a:lstStyle/>
          <a:p>
            <a:r>
              <a:rPr lang="en-GB" dirty="0"/>
              <a:t>Dr Kevin Ralston</a:t>
            </a:r>
          </a:p>
          <a:p>
            <a:r>
              <a:rPr lang="en-GB" dirty="0"/>
              <a:t>University of Edinburgh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582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26A43F1-2BC8-4489-8BF4-A0AF1191E5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852" y="4386263"/>
            <a:ext cx="17850627" cy="461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3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EFA2C2E-1D52-432C-AF28-F6EFB039AA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65" y="4229101"/>
            <a:ext cx="17688160" cy="4586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20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563D5D1-5535-4C2D-8CE4-774D4441A53D}"/>
              </a:ext>
            </a:extLst>
          </p:cNvPr>
          <p:cNvSpPr txBox="1">
            <a:spLocks/>
          </p:cNvSpPr>
          <p:nvPr/>
        </p:nvSpPr>
        <p:spPr>
          <a:xfrm>
            <a:off x="1514475" y="1985963"/>
            <a:ext cx="10731327" cy="2316162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>
                <a:solidFill>
                  <a:schemeClr val="bg1"/>
                </a:solidFill>
              </a:rPr>
              <a:t>The structure of panel data</a:t>
            </a:r>
            <a:endParaRPr lang="en-GB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FE495CE-1969-4FCE-B78F-C303CC6A8E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8170967"/>
              </p:ext>
            </p:extLst>
          </p:nvPr>
        </p:nvGraphicFramePr>
        <p:xfrm>
          <a:off x="3089863" y="4074762"/>
          <a:ext cx="12108273" cy="3820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0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6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6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73409">
                <a:tc>
                  <a:txBody>
                    <a:bodyPr/>
                    <a:lstStyle/>
                    <a:p>
                      <a:r>
                        <a:rPr lang="en-GB" sz="4400" dirty="0"/>
                        <a:t>Subscript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Levels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3409">
                <a:tc>
                  <a:txBody>
                    <a:bodyPr/>
                    <a:lstStyle/>
                    <a:p>
                      <a:r>
                        <a:rPr lang="en-GB" sz="4400" i="1" dirty="0"/>
                        <a:t> </a:t>
                      </a:r>
                      <a:r>
                        <a:rPr lang="en-GB" sz="4400" i="1" dirty="0" err="1"/>
                        <a:t>i</a:t>
                      </a:r>
                      <a:r>
                        <a:rPr lang="en-GB" sz="4400" i="1" baseline="0" dirty="0"/>
                        <a:t> </a:t>
                      </a:r>
                      <a:endParaRPr lang="en-GB" sz="4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Level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400" dirty="0"/>
                        <a:t>e.g. individuals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73409">
                <a:tc>
                  <a:txBody>
                    <a:bodyPr/>
                    <a:lstStyle/>
                    <a:p>
                      <a:r>
                        <a:rPr lang="en-GB" sz="4400" i="1" dirty="0"/>
                        <a:t> 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Level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dirty="0"/>
                        <a:t>e.g. occasions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5147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0B20B86-0FB3-4C73-B849-CF79E70A16D7}"/>
              </a:ext>
            </a:extLst>
          </p:cNvPr>
          <p:cNvSpPr txBox="1">
            <a:spLocks/>
          </p:cNvSpPr>
          <p:nvPr/>
        </p:nvSpPr>
        <p:spPr>
          <a:xfrm>
            <a:off x="475497" y="4278485"/>
            <a:ext cx="14408348" cy="1320800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FFFF00"/>
                </a:solidFill>
              </a:rPr>
              <a:t>So, what is the ‘Fixed Effects’ (</a:t>
            </a:r>
            <a:r>
              <a:rPr lang="en-GB" dirty="0" err="1">
                <a:solidFill>
                  <a:srgbClr val="FFFF00"/>
                </a:solidFill>
              </a:rPr>
              <a:t>fe</a:t>
            </a:r>
            <a:r>
              <a:rPr lang="en-GB" dirty="0">
                <a:solidFill>
                  <a:srgbClr val="FFFF00"/>
                </a:solidFill>
              </a:rPr>
              <a:t>) model?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78F82A-8395-4BFC-9F4C-EBA7221836EA}"/>
              </a:ext>
            </a:extLst>
          </p:cNvPr>
          <p:cNvSpPr txBox="1">
            <a:spLocks/>
          </p:cNvSpPr>
          <p:nvPr/>
        </p:nvSpPr>
        <p:spPr>
          <a:xfrm>
            <a:off x="-281353" y="5186362"/>
            <a:ext cx="17154891" cy="5194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i="1" dirty="0"/>
              <a:t>‘treats unobserved differences between individuals as a set of fixed parameters that can either be directly estimated or </a:t>
            </a:r>
            <a:r>
              <a:rPr lang="en-GB" sz="4000" i="1" dirty="0" err="1"/>
              <a:t>partialed</a:t>
            </a:r>
            <a:r>
              <a:rPr lang="en-GB" sz="4000" i="1" dirty="0"/>
              <a:t> out of estimating equations’</a:t>
            </a:r>
          </a:p>
          <a:p>
            <a:endParaRPr lang="en-GB" dirty="0"/>
          </a:p>
          <a:p>
            <a:r>
              <a:rPr lang="en-GB" dirty="0"/>
              <a:t>Allison 2009, p. 2</a:t>
            </a:r>
          </a:p>
        </p:txBody>
      </p:sp>
    </p:spTree>
    <p:extLst>
      <p:ext uri="{BB962C8B-B14F-4D97-AF65-F5344CB8AC3E}">
        <p14:creationId xmlns:p14="http://schemas.microsoft.com/office/powerpoint/2010/main" val="815597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77688C1-E83D-4984-A31E-20C96271E607}"/>
              </a:ext>
            </a:extLst>
          </p:cNvPr>
          <p:cNvSpPr txBox="1">
            <a:spLocks/>
          </p:cNvSpPr>
          <p:nvPr/>
        </p:nvSpPr>
        <p:spPr>
          <a:xfrm>
            <a:off x="547332" y="1932484"/>
            <a:ext cx="8596668" cy="1320800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So, what is the ‘Fixed Effects’ model?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8187B61-6895-4CEA-84DE-0179FCA91FCB}"/>
              </a:ext>
            </a:extLst>
          </p:cNvPr>
          <p:cNvSpPr txBox="1">
            <a:spLocks/>
          </p:cNvSpPr>
          <p:nvPr/>
        </p:nvSpPr>
        <p:spPr>
          <a:xfrm>
            <a:off x="147271" y="3690571"/>
            <a:ext cx="15597553" cy="513543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500" dirty="0">
                <a:solidFill>
                  <a:schemeClr val="bg2"/>
                </a:solidFill>
              </a:rPr>
              <a:t>Control for all stable unobserved variables. </a:t>
            </a:r>
          </a:p>
          <a:p>
            <a:pPr marL="1028700" lvl="1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2"/>
                </a:solidFill>
              </a:rPr>
              <a:t>Controls for variables that have not or cannot be measured.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500" dirty="0">
                <a:solidFill>
                  <a:schemeClr val="bg2"/>
                </a:solidFill>
              </a:rPr>
              <a:t>Each individual is their own control </a:t>
            </a:r>
          </a:p>
          <a:p>
            <a:pPr marL="1028700" lvl="1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2"/>
                </a:solidFill>
              </a:rPr>
              <a:t>Controls within individual variation.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500" dirty="0">
                <a:solidFill>
                  <a:schemeClr val="bg2"/>
                </a:solidFill>
              </a:rPr>
              <a:t>This controls for all time invariant differences between individuals. </a:t>
            </a:r>
          </a:p>
          <a:p>
            <a:pPr marL="1028700" lvl="1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2"/>
                </a:solidFill>
              </a:rPr>
              <a:t>Time varying differences can be included in the model.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3500" i="1" dirty="0">
                <a:solidFill>
                  <a:schemeClr val="bg2"/>
                </a:solidFill>
              </a:rPr>
              <a:t>Cannot estimate time invariant variables </a:t>
            </a:r>
            <a:r>
              <a:rPr lang="en-GB" sz="3500" dirty="0">
                <a:solidFill>
                  <a:schemeClr val="bg2"/>
                </a:solidFill>
              </a:rPr>
              <a:t>(e.g. sex, ethnicity)</a:t>
            </a:r>
          </a:p>
          <a:p>
            <a:pPr algn="l"/>
            <a:r>
              <a:rPr lang="en-GB" sz="3500" dirty="0">
                <a:solidFill>
                  <a:schemeClr val="accent5"/>
                </a:solidFill>
                <a:highlight>
                  <a:srgbClr val="00FFFF"/>
                </a:highlight>
              </a:rPr>
              <a:t>Two requirements: </a:t>
            </a:r>
          </a:p>
          <a:p>
            <a:pPr lvl="1" algn="l"/>
            <a:r>
              <a:rPr lang="en-GB" dirty="0">
                <a:solidFill>
                  <a:schemeClr val="accent5"/>
                </a:solidFill>
                <a:highlight>
                  <a:srgbClr val="00FFFF"/>
                </a:highlight>
              </a:rPr>
              <a:t>The dependent variable must be measured at least 2 time points. </a:t>
            </a:r>
          </a:p>
          <a:p>
            <a:pPr lvl="1" algn="l"/>
            <a:r>
              <a:rPr lang="en-GB" dirty="0">
                <a:solidFill>
                  <a:schemeClr val="accent5"/>
                </a:solidFill>
                <a:highlight>
                  <a:srgbClr val="00FFFF"/>
                </a:highlight>
              </a:rPr>
              <a:t>Predictors must change across time point for a reasonable proportion of cases. </a:t>
            </a:r>
          </a:p>
          <a:p>
            <a:pPr algn="l"/>
            <a:endParaRPr lang="en-GB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763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EA2155F-D0B7-485D-B18B-40ABE248BB22}"/>
              </a:ext>
            </a:extLst>
          </p:cNvPr>
          <p:cNvSpPr txBox="1">
            <a:spLocks/>
          </p:cNvSpPr>
          <p:nvPr/>
        </p:nvSpPr>
        <p:spPr>
          <a:xfrm>
            <a:off x="365981" y="2016369"/>
            <a:ext cx="15159364" cy="1320800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So, what is the </a:t>
            </a:r>
          </a:p>
          <a:p>
            <a:r>
              <a:rPr lang="en-GB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‘Random Effects’ (re) model?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239ECB1-4ABE-41CB-A708-973F348FE6A8}"/>
              </a:ext>
            </a:extLst>
          </p:cNvPr>
          <p:cNvSpPr txBox="1">
            <a:spLocks/>
          </p:cNvSpPr>
          <p:nvPr/>
        </p:nvSpPr>
        <p:spPr>
          <a:xfrm>
            <a:off x="0" y="4016790"/>
            <a:ext cx="17621982" cy="54248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Classically: </a:t>
            </a:r>
            <a:r>
              <a:rPr lang="en-GB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individual differences are considered random variables drawn from a specified distribution </a:t>
            </a:r>
            <a:r>
              <a:rPr lang="en-GB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(e.g. here: </a:t>
            </a:r>
            <a:r>
              <a:rPr lang="en-GB" sz="2400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Teaching Sociology</a:t>
            </a:r>
            <a:r>
              <a:rPr lang="en-GB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, University of Limerick)</a:t>
            </a:r>
            <a:endParaRPr lang="en-GB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1028700" lvl="1" indent="-3429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Now common to always regard the unobserved difference as random variables.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Allison (2009) what distinguishes the approach from Fixed Effects:</a:t>
            </a:r>
          </a:p>
          <a:p>
            <a:pPr marL="1028700" lvl="1" indent="-342900" algn="l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Defined by the structure of the association between observed and unobserved variables.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Can account for change over time and time invariant variables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rgbClr val="FFFF00"/>
                </a:solidFill>
              </a:rPr>
              <a:t>The problem: </a:t>
            </a:r>
            <a:r>
              <a:rPr lang="en-GB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assumes unobserved variables are uncorrelated (independent of) observed variables</a:t>
            </a:r>
          </a:p>
        </p:txBody>
      </p:sp>
    </p:spTree>
    <p:extLst>
      <p:ext uri="{BB962C8B-B14F-4D97-AF65-F5344CB8AC3E}">
        <p14:creationId xmlns:p14="http://schemas.microsoft.com/office/powerpoint/2010/main" val="1923769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8E5BC75-AA9F-440F-B418-D38973515F81}"/>
                  </a:ext>
                </a:extLst>
              </p:cNvPr>
              <p:cNvSpPr txBox="1"/>
              <p:nvPr/>
            </p:nvSpPr>
            <p:spPr>
              <a:xfrm>
                <a:off x="609729" y="6712882"/>
                <a:ext cx="13473113" cy="9233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GB" sz="6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+…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ℇ</m:t>
                        </m:r>
                      </m:e>
                      <m:sub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8E5BC75-AA9F-440F-B418-D38973515F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729" y="6712882"/>
                <a:ext cx="13473113" cy="923330"/>
              </a:xfrm>
              <a:prstGeom prst="rect">
                <a:avLst/>
              </a:prstGeom>
              <a:blipFill>
                <a:blip r:embed="rId2"/>
                <a:stretch>
                  <a:fillRect t="-25000" b="-486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A1CED7D0-0DC1-4CD4-ABBF-D37BC4EE5E8B}"/>
              </a:ext>
            </a:extLst>
          </p:cNvPr>
          <p:cNvSpPr txBox="1"/>
          <p:nvPr/>
        </p:nvSpPr>
        <p:spPr>
          <a:xfrm>
            <a:off x="11455871" y="8205264"/>
            <a:ext cx="3271837" cy="95410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FF00"/>
                </a:solidFill>
              </a:rPr>
              <a:t>Two different error </a:t>
            </a:r>
          </a:p>
          <a:p>
            <a:r>
              <a:rPr lang="en-GB" sz="2800" dirty="0">
                <a:solidFill>
                  <a:srgbClr val="FFFF00"/>
                </a:solidFill>
              </a:rPr>
              <a:t>terms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0D1030D-EF78-4CCA-A5D4-069B80A4F66D}"/>
              </a:ext>
            </a:extLst>
          </p:cNvPr>
          <p:cNvSpPr/>
          <p:nvPr/>
        </p:nvSpPr>
        <p:spPr>
          <a:xfrm>
            <a:off x="11207194" y="6906221"/>
            <a:ext cx="728662" cy="823317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DB7F4-D475-4661-9068-9BF495D3B79E}"/>
              </a:ext>
            </a:extLst>
          </p:cNvPr>
          <p:cNvSpPr/>
          <p:nvPr/>
        </p:nvSpPr>
        <p:spPr>
          <a:xfrm>
            <a:off x="12478331" y="6806209"/>
            <a:ext cx="1062036" cy="92333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5548792-8D0A-436F-BA29-944A9D111A15}"/>
              </a:ext>
            </a:extLst>
          </p:cNvPr>
          <p:cNvCxnSpPr>
            <a:cxnSpLocks/>
            <a:stCxn id="4" idx="0"/>
          </p:cNvCxnSpPr>
          <p:nvPr/>
        </p:nvCxnSpPr>
        <p:spPr>
          <a:xfrm flipH="1" flipV="1">
            <a:off x="11571524" y="7729538"/>
            <a:ext cx="1520266" cy="475726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D520C59-4A6F-431D-B05E-D08BC234AA78}"/>
              </a:ext>
            </a:extLst>
          </p:cNvPr>
          <p:cNvCxnSpPr>
            <a:cxnSpLocks/>
            <a:stCxn id="4" idx="0"/>
            <a:endCxn id="6" idx="2"/>
          </p:cNvCxnSpPr>
          <p:nvPr/>
        </p:nvCxnSpPr>
        <p:spPr>
          <a:xfrm flipH="1" flipV="1">
            <a:off x="13009349" y="7729539"/>
            <a:ext cx="82441" cy="475725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40D2DF0-4800-4338-91F8-B99AF1B7E1E4}"/>
                  </a:ext>
                </a:extLst>
              </p:cNvPr>
              <p:cNvSpPr txBox="1"/>
              <p:nvPr/>
            </p:nvSpPr>
            <p:spPr>
              <a:xfrm>
                <a:off x="791799" y="4181033"/>
                <a:ext cx="14220826" cy="9233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GB" sz="6000" b="0" i="1" smtClean="0">
                        <a:solidFill>
                          <a:schemeClr val="bg2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GB" sz="6000" dirty="0">
                            <a:solidFill>
                              <a:schemeClr val="bg2"/>
                            </a:solidFill>
                          </a:rPr>
                          <m:t>ʎ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+…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𝑖𝑡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600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</a:rPr>
                          <m:t>ℇ</m:t>
                        </m:r>
                      </m:e>
                      <m:sub>
                        <m:r>
                          <a:rPr lang="en-GB" sz="6000" i="1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GB" sz="6000" b="0" i="1" smtClean="0">
                            <a:solidFill>
                              <a:schemeClr val="bg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GB" sz="6000" dirty="0">
                    <a:solidFill>
                      <a:schemeClr val="bg2"/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40D2DF0-4800-4338-91F8-B99AF1B7E1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799" y="4181033"/>
                <a:ext cx="14220826" cy="923330"/>
              </a:xfrm>
              <a:prstGeom prst="rect">
                <a:avLst/>
              </a:prstGeom>
              <a:blipFill>
                <a:blip r:embed="rId3"/>
                <a:stretch>
                  <a:fillRect t="-25166" b="-490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14CE5355-9C33-42DC-9030-27D5EA87A25D}"/>
              </a:ext>
            </a:extLst>
          </p:cNvPr>
          <p:cNvSpPr/>
          <p:nvPr/>
        </p:nvSpPr>
        <p:spPr>
          <a:xfrm>
            <a:off x="4014788" y="4259308"/>
            <a:ext cx="857250" cy="92333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820078-C2F7-41D1-B091-AB93A98A7F00}"/>
              </a:ext>
            </a:extLst>
          </p:cNvPr>
          <p:cNvSpPr txBox="1"/>
          <p:nvPr/>
        </p:nvSpPr>
        <p:spPr>
          <a:xfrm>
            <a:off x="4109781" y="5593484"/>
            <a:ext cx="3028950" cy="92333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FF00"/>
                </a:solidFill>
              </a:rPr>
              <a:t>Individual effect, constant over time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771EFB7-9396-4CDA-BBCD-9350D9479CE9}"/>
              </a:ext>
            </a:extLst>
          </p:cNvPr>
          <p:cNvCxnSpPr>
            <a:stCxn id="14" idx="0"/>
            <a:endCxn id="13" idx="2"/>
          </p:cNvCxnSpPr>
          <p:nvPr/>
        </p:nvCxnSpPr>
        <p:spPr>
          <a:xfrm flipH="1" flipV="1">
            <a:off x="4443413" y="5182638"/>
            <a:ext cx="1180843" cy="410846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6648018-4165-4D26-B343-719A6155BC41}"/>
              </a:ext>
            </a:extLst>
          </p:cNvPr>
          <p:cNvSpPr txBox="1"/>
          <p:nvPr/>
        </p:nvSpPr>
        <p:spPr>
          <a:xfrm>
            <a:off x="131995" y="8218204"/>
            <a:ext cx="914400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chemeClr val="bg2"/>
                </a:solidFill>
              </a:rPr>
              <a:t>Random effects </a:t>
            </a:r>
            <a:r>
              <a:rPr lang="en-GB" dirty="0">
                <a:solidFill>
                  <a:schemeClr val="bg2"/>
                </a:solidFill>
              </a:rPr>
              <a:t>(random intercepts model)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968EF4-7716-481C-89F9-3DEE455D2190}"/>
              </a:ext>
            </a:extLst>
          </p:cNvPr>
          <p:cNvSpPr txBox="1"/>
          <p:nvPr/>
        </p:nvSpPr>
        <p:spPr>
          <a:xfrm>
            <a:off x="131995" y="8683645"/>
            <a:ext cx="816563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2"/>
                </a:solidFill>
              </a:rPr>
              <a:t>Adapted from Gayle and Lambert (2018)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9C9A6D3-7F0A-4E57-899D-91D4E1F084F8}"/>
              </a:ext>
            </a:extLst>
          </p:cNvPr>
          <p:cNvSpPr txBox="1"/>
          <p:nvPr/>
        </p:nvSpPr>
        <p:spPr>
          <a:xfrm>
            <a:off x="609729" y="5654707"/>
            <a:ext cx="48740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2"/>
                </a:solidFill>
              </a:rPr>
              <a:t>Fixed effects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F5AF78-5BB8-4437-8EEB-926CFF56BF9A}"/>
                  </a:ext>
                </a:extLst>
              </p:cNvPr>
              <p:cNvSpPr txBox="1"/>
              <p:nvPr/>
            </p:nvSpPr>
            <p:spPr>
              <a:xfrm>
                <a:off x="4572000" y="4889585"/>
                <a:ext cx="9144000" cy="507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solidFill>
                                <a:srgbClr val="836967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𝜆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F5AF78-5BB8-4437-8EEB-926CFF56BF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889585"/>
                <a:ext cx="9144000" cy="5078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037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08B19DE-D20A-4D0B-BD9E-90B30EB12DB3}"/>
              </a:ext>
            </a:extLst>
          </p:cNvPr>
          <p:cNvSpPr txBox="1">
            <a:spLocks/>
          </p:cNvSpPr>
          <p:nvPr/>
        </p:nvSpPr>
        <p:spPr>
          <a:xfrm>
            <a:off x="1004057" y="1920265"/>
            <a:ext cx="8596668" cy="1320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>
                <a:solidFill>
                  <a:schemeClr val="bg1">
                    <a:lumMod val="95000"/>
                  </a:schemeClr>
                </a:solidFill>
              </a:rPr>
              <a:t>Some key issues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5196789-2FF8-4EE4-B4B9-708155A05DC3}"/>
              </a:ext>
            </a:extLst>
          </p:cNvPr>
          <p:cNvSpPr txBox="1">
            <a:spLocks/>
          </p:cNvSpPr>
          <p:nvPr/>
        </p:nvSpPr>
        <p:spPr>
          <a:xfrm>
            <a:off x="428624" y="2886075"/>
            <a:ext cx="11744325" cy="64008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1371600" rtl="0" eaLnBrk="1" latinLnBrk="0" hangingPunct="1">
              <a:lnSpc>
                <a:spcPct val="90000"/>
              </a:lnSpc>
              <a:spcBef>
                <a:spcPts val="1500"/>
              </a:spcBef>
              <a:buFont typeface="Arial" panose="020B0604020202020204" pitchFamily="34" charset="0"/>
              <a:buNone/>
              <a:defRPr sz="3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057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7432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4290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1148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006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400" indent="0" algn="ctr" defTabSz="13716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000" dirty="0"/>
              <a:t>FE summarizes patterns of change within individuals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000" dirty="0"/>
              <a:t>Can estimate only explanatory factors which change over time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000" dirty="0"/>
              <a:t>Produces optimally low standard errors, because between subjects variance is not part of the error (consistent)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4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000" dirty="0"/>
              <a:t>RE analyses change within and between individuals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000" dirty="0"/>
              <a:t>Can estimate explanatory factors which change over time and also time constant ones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000" dirty="0"/>
              <a:t>Assumption that unobserved variables are uncorrelated with the observed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4000" dirty="0"/>
              <a:t>More efficient, uses more information to estimate parameters</a:t>
            </a:r>
          </a:p>
          <a:p>
            <a:endParaRPr lang="en-GB" dirty="0"/>
          </a:p>
          <a:p>
            <a:r>
              <a:rPr lang="en-GB" dirty="0"/>
              <a:t>See, Rabe-</a:t>
            </a:r>
            <a:r>
              <a:rPr lang="en-GB" dirty="0" err="1"/>
              <a:t>Hesketh</a:t>
            </a:r>
            <a:r>
              <a:rPr lang="en-GB" dirty="0"/>
              <a:t> and </a:t>
            </a:r>
            <a:r>
              <a:rPr lang="en-GB" dirty="0" err="1"/>
              <a:t>Skrondal</a:t>
            </a:r>
            <a:r>
              <a:rPr lang="en-GB" dirty="0"/>
              <a:t> (2008, p.124)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267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1250</TotalTime>
  <Words>440</Words>
  <Application>Microsoft Office PowerPoint</Application>
  <PresentationFormat>Custom</PresentationFormat>
  <Paragraphs>59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Extended examples of fixed and random effects models for panel data using Stata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Gil Dekel</cp:lastModifiedBy>
  <cp:revision>54</cp:revision>
  <dcterms:created xsi:type="dcterms:W3CDTF">2020-05-12T14:44:09Z</dcterms:created>
  <dcterms:modified xsi:type="dcterms:W3CDTF">2023-12-19T18:03:33Z</dcterms:modified>
</cp:coreProperties>
</file>